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9" r:id="rId4"/>
    <p:sldId id="267" r:id="rId5"/>
    <p:sldId id="268" r:id="rId6"/>
    <p:sldId id="266" r:id="rId7"/>
    <p:sldId id="264" r:id="rId8"/>
    <p:sldId id="265" r:id="rId9"/>
    <p:sldId id="263" r:id="rId10"/>
    <p:sldId id="262" r:id="rId11"/>
    <p:sldId id="261" r:id="rId12"/>
    <p:sldId id="260" r:id="rId13"/>
    <p:sldId id="270" r:id="rId14"/>
    <p:sldId id="259" r:id="rId15"/>
    <p:sldId id="2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155D2-48B5-D7A5-B5AB-6E828C68FF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192FEF-2217-6C8D-C4ED-88621C803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2CFC6-EE89-EC14-96EF-25F96A2C1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BC32C-AF37-A069-9559-74D72D69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7BD0B-B722-28E8-8A9E-00B3E2DEF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276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AB34C-37AD-F224-400B-E6692AA3C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6EE01A-BD9C-4778-DC46-C8FDA3457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35631-374D-A4BE-E296-81E894F77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3FFDE-692A-0829-787B-61E80F9B8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C1C9B-7F73-B773-9B37-8161E3A1B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855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A34166-B3F3-8AAC-B6B9-9D7650E604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21F29A-5052-E0A5-3DFC-0A7CEE6BB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ED5F1-697C-007E-7E74-C44245C52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89159-5CC5-69BC-0EDA-2093A221B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962AB-709A-E661-59D1-AC4D01664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40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F7E9F-FF96-8A3A-CFC3-D05A7D2EC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2D97B-3AEE-3947-FA3A-13AC600C9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AB751-506B-BE45-30AF-D2339388E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F0DE4-A638-0321-DEA3-012399F33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14F69-9171-B503-D389-501CC9714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79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78078-07DA-7CA3-280D-29C55FAB4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3387C4-8564-A6EE-5BE4-89E3E8D3B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C5815-D76E-7E4E-65A3-342E80BB6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1368E-687B-A62A-A665-3B8A39A5D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036AA-D496-5C69-F19F-2B3B6E187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45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8D2EB-5785-827A-56C9-08942F33F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42D90-24E9-23C3-1F23-EC6FA723B6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8D8CC2-E152-559A-5438-CD8A06720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FDAAC4-01EE-CDA6-ED4D-902F8ECD1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7D976D-FE8B-2EB4-52B2-6628FD541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07DD3B-0957-6020-B12F-5F19332E9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9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BCA04-4294-ECF1-C056-CFFBDA301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1DB02-0F61-96E2-806A-D5242047E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C19C28-0FD7-5A23-3E76-90766EAA2A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E3204C-E48F-A3C0-5931-7F838BD2F5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B09B7-3BF4-3339-3FF9-0E0FA39DB4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1F0F77-BFB1-A09A-B867-E4A51F209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175540-AD0F-2232-D8D7-28EBAE0D4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73BFB4-EDF9-D6FA-70BB-8258462FF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08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846E4-0039-DBCA-C05D-8F2E0585D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5C81E9-CC96-7453-2AD5-895848E7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8C8BFC-0F7E-CFAD-7603-9CA3281B0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CC7E3D-ED2C-2F02-242D-538C6887A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154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363BD8-BB4B-DDAD-32E9-3EDBD5ABB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9CC942-8374-E7E5-24D8-C077FEC11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30BF15-FC0E-C2C0-D08F-E5EADA1BD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040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7ED3F-9475-E69C-44E3-2E4FFF7EB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3155D-92B4-5AFD-2342-59E4E03A0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A0121C-3635-1A9E-D9F8-58DCB5A29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03E43D-8DC8-DE57-140B-95E65FF59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41288-23E2-DC8C-94C2-7D4F42E2E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30097-FF48-64B3-488D-B3C6B5C2B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87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8711E-D8D8-876C-64BA-9FEB4C704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5703FF-77AA-1CB1-FDA6-57C618C174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FAA87-B86D-7968-1B21-9E7D8C74F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A6DD75-9465-0211-0B35-3F0746205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E267C-6B21-3FD9-8D3B-052C069F3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2AC855-64E6-977F-EA1F-EF14EACA4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88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FD1AB8-1D39-DEE6-36DB-E86EF0E55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FECE09-723F-1ABA-BCC4-9F503F127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C34E1-894E-B8C8-D591-ACEE988DF7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7879D-E118-4899-8501-B25915656D7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85F7D-3858-A917-0FFE-7DEC4A2410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B2FAE-4AF8-2017-5906-57603A867F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D0DF5D-7D18-4BB3-805D-2B019EDD9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276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93A5EA-A82D-9107-27D1-4C630D4DF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4D585B-3BBF-C029-9584-11DAE24A9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3BED40-7755-5988-341F-E1265AFF6F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83" b="14552"/>
          <a:stretch>
            <a:fillRect/>
          </a:stretch>
        </p:blipFill>
        <p:spPr>
          <a:xfrm>
            <a:off x="7147203" y="2281085"/>
            <a:ext cx="4966139" cy="30971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98295F4-2E15-8773-B93A-22C574A016DF}"/>
              </a:ext>
            </a:extLst>
          </p:cNvPr>
          <p:cNvSpPr txBox="1"/>
          <p:nvPr/>
        </p:nvSpPr>
        <p:spPr>
          <a:xfrm>
            <a:off x="2359740" y="358311"/>
            <a:ext cx="852456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Smart Waste Bin Monitoring and Collection Optimization System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C36D2B-7A5A-EDDE-3E2C-B764F3790934}"/>
              </a:ext>
            </a:extLst>
          </p:cNvPr>
          <p:cNvSpPr txBox="1"/>
          <p:nvPr/>
        </p:nvSpPr>
        <p:spPr>
          <a:xfrm>
            <a:off x="278969" y="1957919"/>
            <a:ext cx="4264309" cy="958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Name: 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 DILEEP KUMAR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College: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ALLLIANCE UNIVERSITY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0F7F78-169B-F972-5A58-50A250D56BEB}"/>
              </a:ext>
            </a:extLst>
          </p:cNvPr>
          <p:cNvSpPr txBox="1"/>
          <p:nvPr/>
        </p:nvSpPr>
        <p:spPr>
          <a:xfrm>
            <a:off x="78658" y="3136490"/>
            <a:ext cx="727587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Statement: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Urban waste collection is largely static and schedule-based, leading to overflow in some areas and underutilized collection in others.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Lack of real-time visibility into bin fill levels causes poor hygiene and increased operational cost.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There is a need for a scalable, low-power, data-driven waste monitoring system.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70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5C2593-85DA-FA92-8B3D-63653F958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B7F240-C1C3-6149-512A-1506DA56C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8578FA-0D96-0ED8-C91E-ACE6FB3B67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7E8206-8811-BDE8-A442-12F194C1A1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97" r="62344" b="25063"/>
          <a:stretch>
            <a:fillRect/>
          </a:stretch>
        </p:blipFill>
        <p:spPr>
          <a:xfrm>
            <a:off x="9151717" y="266218"/>
            <a:ext cx="2307220" cy="32987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8FA6C5-88B1-91AA-CEA3-E9F6940AA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23" t="23629" r="2686" b="26413"/>
          <a:stretch>
            <a:fillRect/>
          </a:stretch>
        </p:blipFill>
        <p:spPr>
          <a:xfrm>
            <a:off x="8285544" y="3413806"/>
            <a:ext cx="3854370" cy="31779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49833A-08F8-AAD9-2557-5F305EE502F4}"/>
              </a:ext>
            </a:extLst>
          </p:cNvPr>
          <p:cNvSpPr txBox="1"/>
          <p:nvPr/>
        </p:nvSpPr>
        <p:spPr>
          <a:xfrm>
            <a:off x="3625770" y="435077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Route Optimization Strategy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907881-4DED-1B47-2556-E2A068A1648C}"/>
              </a:ext>
            </a:extLst>
          </p:cNvPr>
          <p:cNvSpPr txBox="1"/>
          <p:nvPr/>
        </p:nvSpPr>
        <p:spPr>
          <a:xfrm>
            <a:off x="408008" y="1065601"/>
            <a:ext cx="609407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Priority-based routing: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Red bins first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→ critical collection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Nearby yellow bins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added → improve efficiency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F27731-8C4F-C286-FDA2-47409DB197A0}"/>
              </a:ext>
            </a:extLst>
          </p:cNvPr>
          <p:cNvSpPr txBox="1"/>
          <p:nvPr/>
        </p:nvSpPr>
        <p:spPr>
          <a:xfrm>
            <a:off x="387270" y="2529969"/>
            <a:ext cx="743962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Algorithmic approach: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Modified Dijkstra / A shortest path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* for local routing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Greedy Heuristic / Nearest Neighbor for VRP (Vehicle Routing Problem)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Can be extended with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Genetic Algorithm (GA)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for large-scale route optimization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4FF0A8-A06E-625E-56EE-11E99DB58F5F}"/>
              </a:ext>
            </a:extLst>
          </p:cNvPr>
          <p:cNvSpPr txBox="1"/>
          <p:nvPr/>
        </p:nvSpPr>
        <p:spPr>
          <a:xfrm>
            <a:off x="408008" y="4917667"/>
            <a:ext cx="721970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Flowchart of decision process: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Identify Red bins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Add Yellow bins in proximity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Optimize route using chosen algorithm → assign vehicle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846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37749-753E-0A94-C562-E2EA15B85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C904D8-6EE5-5EE6-4DF4-0001208D9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E157FE-FFCF-90B7-461A-CC30B2590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A31FDE-702B-27ED-9158-0C9C5DBD6BF2}"/>
              </a:ext>
            </a:extLst>
          </p:cNvPr>
          <p:cNvSpPr txBox="1"/>
          <p:nvPr/>
        </p:nvSpPr>
        <p:spPr>
          <a:xfrm>
            <a:off x="4242383" y="315083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Power Management Plan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B5F63A-0354-FAA1-0539-C252103AF1A1}"/>
              </a:ext>
            </a:extLst>
          </p:cNvPr>
          <p:cNvSpPr txBox="1"/>
          <p:nvPr/>
        </p:nvSpPr>
        <p:spPr>
          <a:xfrm>
            <a:off x="419026" y="776748"/>
            <a:ext cx="756750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Deep Sleep Mode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Microcontroller remains in deep sleep most of the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Wakes up only for sensing or transmission</a:t>
            </a:r>
          </a:p>
          <a:p>
            <a:pPr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2. Periodic Sensing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Ultrasonic sensing performed every 30 minutes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Avoids continuous sensor operation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Balances responsiveness and power usage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3. Event-Based Transmission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Data transmitted only when needed: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Threshold crossing (60%, 80%)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Significant change in fill level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Periodic heartbeat sent at long intervals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Expected Battery Life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Optimized sensing and communication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Estimated operational lifetime: 5–10 years per bin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831E46-B33B-28A9-1DA7-0455A0286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4" r="18551" b="15612"/>
          <a:stretch>
            <a:fillRect/>
          </a:stretch>
        </p:blipFill>
        <p:spPr>
          <a:xfrm>
            <a:off x="7755038" y="699233"/>
            <a:ext cx="4213185" cy="578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978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6A5297-D048-5FCD-661B-E006829EB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849A583-CE5A-026D-5D76-70AC80205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5" t="22747" r="4086" b="10586"/>
          <a:stretch>
            <a:fillRect/>
          </a:stretch>
        </p:blipFill>
        <p:spPr>
          <a:xfrm>
            <a:off x="6798417" y="1601956"/>
            <a:ext cx="5183792" cy="379184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71D6701-29A7-43E2-0623-0CFDA9DC23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12CE4B-30A6-FD4A-D8A8-B6C5040F28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04D143-5E83-BFA6-C22E-D7240EA1A9DD}"/>
              </a:ext>
            </a:extLst>
          </p:cNvPr>
          <p:cNvSpPr txBox="1"/>
          <p:nvPr/>
        </p:nvSpPr>
        <p:spPr>
          <a:xfrm>
            <a:off x="209791" y="917912"/>
            <a:ext cx="7578524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Handling False Sensor Readings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Multiple ultrasonic readings are taken per measurement cycle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Median filtering is applied to remove outliers</a:t>
            </a:r>
          </a:p>
          <a:p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Confidence Scoring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Each fill-level estimate is assigned a 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confidence score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Low-confidence readings are: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Ignored temporarily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Revalidated in the next sensing cycle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Offline Node Detection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Each bin sends a periodic heartbeat message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If no message is received within a defined time window: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Node is marked as offline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Maintenance alert is generated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Stuck Sensor Detection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Detects abnormal behavior such 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No change in fill level over long duration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System flags the bin for inspection and reduces alert priority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5A5528-6387-8716-90DE-6D54F9505906}"/>
              </a:ext>
            </a:extLst>
          </p:cNvPr>
          <p:cNvSpPr txBox="1"/>
          <p:nvPr/>
        </p:nvSpPr>
        <p:spPr>
          <a:xfrm>
            <a:off x="3999053" y="315083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Reliability &amp; Fault Handling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60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5C2D9B-6F1C-6336-F6F9-D9739B5A0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D112B69-CBDB-BD3C-905C-2F0EE6196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6" r="18382" b="10211"/>
          <a:stretch>
            <a:fillRect/>
          </a:stretch>
        </p:blipFill>
        <p:spPr>
          <a:xfrm>
            <a:off x="7306519" y="545915"/>
            <a:ext cx="4525702" cy="615773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A309610-CE07-4D9D-C673-B17C0E56C0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DAD1EA-254D-17D0-8211-FD2E7321DB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27FF0A-E7E2-E4FC-C2E7-FEA7615EEB0F}"/>
              </a:ext>
            </a:extLst>
          </p:cNvPr>
          <p:cNvSpPr txBox="1"/>
          <p:nvPr/>
        </p:nvSpPr>
        <p:spPr>
          <a:xfrm>
            <a:off x="3475300" y="315083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Scalability &amp; Network Considerations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C14CED4-9A49-76AE-5BFD-5DB8D0D43D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218" y="1238412"/>
            <a:ext cx="7315200" cy="5324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Network topology: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>
                <a:latin typeface="Arial" panose="020B0604020202020204" pitchFamily="34" charset="0"/>
              </a:rPr>
              <a:t>        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Star topology (</a:t>
            </a:r>
            <a:r>
              <a:rPr kumimoji="0" lang="en-US" altLang="en-US" sz="20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LoRaWAN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End nodes communicate directly with gateway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 startAt="2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Scalability: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Supports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100+ bins per gateway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Easy addition of new bins without network redesign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    Zone-based deployment: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City divided into zones, each with one or more gateways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Improves coverage and load distribution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Why not mesh topology: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Higher power consumption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Increased routing complexity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 suitable for low-power, long-range nodes</a:t>
            </a:r>
          </a:p>
        </p:txBody>
      </p:sp>
    </p:spTree>
    <p:extLst>
      <p:ext uri="{BB962C8B-B14F-4D97-AF65-F5344CB8AC3E}">
        <p14:creationId xmlns:p14="http://schemas.microsoft.com/office/powerpoint/2010/main" val="1559576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96A57-4BF3-C9E4-F851-2AAAAEEE4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09ABEC7-A0AC-2E89-6269-F44F036A0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9"/>
          <a:stretch>
            <a:fillRect/>
          </a:stretch>
        </p:blipFill>
        <p:spPr>
          <a:xfrm>
            <a:off x="7129246" y="1719188"/>
            <a:ext cx="4735165" cy="293383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136045C-64AE-B7E0-B531-13DC06A994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60D389-D82D-5CC6-4A16-ADEA6D24CB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3F64A4-68D3-DE0A-D16B-E3E959755093}"/>
              </a:ext>
            </a:extLst>
          </p:cNvPr>
          <p:cNvSpPr txBox="1"/>
          <p:nvPr/>
        </p:nvSpPr>
        <p:spPr>
          <a:xfrm>
            <a:off x="4574894" y="388374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Cost &amp; Feasibility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D32B233-72F5-AE91-6644-F1F00E3D08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476559"/>
              </p:ext>
            </p:extLst>
          </p:nvPr>
        </p:nvGraphicFramePr>
        <p:xfrm>
          <a:off x="178443" y="1088020"/>
          <a:ext cx="6986286" cy="2340978"/>
        </p:xfrm>
        <a:graphic>
          <a:graphicData uri="http://schemas.openxmlformats.org/drawingml/2006/table">
            <a:tbl>
              <a:tblPr/>
              <a:tblGrid>
                <a:gridCol w="2552539">
                  <a:extLst>
                    <a:ext uri="{9D8B030D-6E8A-4147-A177-3AD203B41FA5}">
                      <a16:colId xmlns:a16="http://schemas.microsoft.com/office/drawing/2014/main" val="757747862"/>
                    </a:ext>
                  </a:extLst>
                </a:gridCol>
                <a:gridCol w="2552539">
                  <a:extLst>
                    <a:ext uri="{9D8B030D-6E8A-4147-A177-3AD203B41FA5}">
                      <a16:colId xmlns:a16="http://schemas.microsoft.com/office/drawing/2014/main" val="1129348827"/>
                    </a:ext>
                  </a:extLst>
                </a:gridCol>
                <a:gridCol w="1881208">
                  <a:extLst>
                    <a:ext uri="{9D8B030D-6E8A-4147-A177-3AD203B41FA5}">
                      <a16:colId xmlns:a16="http://schemas.microsoft.com/office/drawing/2014/main" val="2678543133"/>
                    </a:ext>
                  </a:extLst>
                </a:gridCol>
              </a:tblGrid>
              <a:tr h="3901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Component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Example Part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Cost (₹)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0614000"/>
                  </a:ext>
                </a:extLst>
              </a:tr>
              <a:tr h="3901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Ultrasonic Sensor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JSN-SR04T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80 – 250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462098"/>
                  </a:ext>
                </a:extLst>
              </a:tr>
              <a:tr h="3901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Microcontroller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STM32L series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250 – 400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6188148"/>
                  </a:ext>
                </a:extLst>
              </a:tr>
              <a:tr h="3901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LoRa Module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 SX1278 (Ra-02)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300 – 450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450882"/>
                  </a:ext>
                </a:extLst>
              </a:tr>
              <a:tr h="3901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Battery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Li-ion (3.6V)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200 – 300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728589"/>
                  </a:ext>
                </a:extLst>
              </a:tr>
              <a:tr h="3901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Enclosure + PCB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Weather-proof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150 – 250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71298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752BF40-FEDE-597C-8A58-1D46B2514B1C}"/>
              </a:ext>
            </a:extLst>
          </p:cNvPr>
          <p:cNvSpPr txBox="1"/>
          <p:nvPr/>
        </p:nvSpPr>
        <p:spPr>
          <a:xfrm>
            <a:off x="178443" y="3555604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Total Cost per Bin:</a:t>
            </a:r>
            <a:r>
              <a:rPr lang="en-US" dirty="0"/>
              <a:t>  ₹1500 – ₹2000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26D90F-4D63-E5E7-31B5-78710D2FE828}"/>
              </a:ext>
            </a:extLst>
          </p:cNvPr>
          <p:cNvSpPr txBox="1"/>
          <p:nvPr/>
        </p:nvSpPr>
        <p:spPr>
          <a:xfrm>
            <a:off x="178443" y="4238052"/>
            <a:ext cx="609407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Feasibility Points:</a:t>
            </a:r>
          </a:p>
          <a:p>
            <a:pPr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No SIM or recurring data cost (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LoRaWAN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Multi-year battery operation → low maintenance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Economically scalable for municipal deployment</a:t>
            </a:r>
          </a:p>
        </p:txBody>
      </p:sp>
    </p:spTree>
    <p:extLst>
      <p:ext uri="{BB962C8B-B14F-4D97-AF65-F5344CB8AC3E}">
        <p14:creationId xmlns:p14="http://schemas.microsoft.com/office/powerpoint/2010/main" val="2675514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192BE1-075F-121E-8321-51BB54059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FB9DD4-DDDA-97BE-7665-548C9CEE9C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67F210-27E5-EF18-E500-CAFEACC178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C17DEF-91D8-68AB-581C-95E5860B8FFB}"/>
              </a:ext>
            </a:extLst>
          </p:cNvPr>
          <p:cNvSpPr txBox="1"/>
          <p:nvPr/>
        </p:nvSpPr>
        <p:spPr>
          <a:xfrm>
            <a:off x="4192930" y="435077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Conclusion &amp; Future 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7AC3C-D092-A025-E404-34D0FDD7727B}"/>
              </a:ext>
            </a:extLst>
          </p:cNvPr>
          <p:cNvSpPr txBox="1"/>
          <p:nvPr/>
        </p:nvSpPr>
        <p:spPr>
          <a:xfrm>
            <a:off x="501005" y="1063068"/>
            <a:ext cx="10008808" cy="5113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Conclusion: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Proposed a low-power,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LoRaWAN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-based smart waste monitoring system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Edge processing reduces communication overhead and power consumption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Priority-based routing improves collection efficiency and prevents overflow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System is scalable, cost-effective, and suitable for city-scale deployment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Future Work: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Hybrid sensing: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Combine ultrasonic with weight or IR sensors for higher accuracy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Predictive analytics: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ML-based fill-level prediction using historical data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Dynamic routing: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Real-time traffic-aware route optimization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System integration: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Link with municipal ERP and smart city platforms</a:t>
            </a:r>
          </a:p>
        </p:txBody>
      </p:sp>
    </p:spTree>
    <p:extLst>
      <p:ext uri="{BB962C8B-B14F-4D97-AF65-F5344CB8AC3E}">
        <p14:creationId xmlns:p14="http://schemas.microsoft.com/office/powerpoint/2010/main" val="2529718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DBBACE-C5B2-F551-F0C0-FFB0C5552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B7BE8A-67B6-F34C-A32E-6D60C0874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CF63D1-E8A9-A7D6-E515-1CBE632BDC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55" t="5305" r="28798" b="12258"/>
          <a:stretch>
            <a:fillRect/>
          </a:stretch>
        </p:blipFill>
        <p:spPr>
          <a:xfrm>
            <a:off x="9281651" y="776748"/>
            <a:ext cx="2821858" cy="56535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008BED-3F19-028F-BC0E-8966ADFC295E}"/>
              </a:ext>
            </a:extLst>
          </p:cNvPr>
          <p:cNvSpPr txBox="1"/>
          <p:nvPr/>
        </p:nvSpPr>
        <p:spPr>
          <a:xfrm>
            <a:off x="3274142" y="634182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Overall System Architecture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410EE5-6EE2-E8F2-D856-C47C2C0AAE36}"/>
              </a:ext>
            </a:extLst>
          </p:cNvPr>
          <p:cNvSpPr txBox="1"/>
          <p:nvPr/>
        </p:nvSpPr>
        <p:spPr>
          <a:xfrm>
            <a:off x="501445" y="1582993"/>
            <a:ext cx="8052620" cy="2805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Each waste bin is equipped with an ultrasonic sensor and a low-power microcontroller to measure the bin fill level locally.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processed fill status is transmitted using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LoRaWAN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to a nearby gateway and forwarded to the cloud server.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cloud platform stores data, generates alerts, visualizes bin status on a dashboard, and suggests optimized collection routes.</a:t>
            </a:r>
          </a:p>
        </p:txBody>
      </p:sp>
    </p:spTree>
    <p:extLst>
      <p:ext uri="{BB962C8B-B14F-4D97-AF65-F5344CB8AC3E}">
        <p14:creationId xmlns:p14="http://schemas.microsoft.com/office/powerpoint/2010/main" val="1755342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D7EDA9-23DD-686B-6595-AFF2B193D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2F810AF4-979C-E44F-3BE2-F0797D842E50}"/>
              </a:ext>
            </a:extLst>
          </p:cNvPr>
          <p:cNvSpPr/>
          <p:nvPr/>
        </p:nvSpPr>
        <p:spPr>
          <a:xfrm>
            <a:off x="9193443" y="3598355"/>
            <a:ext cx="2852207" cy="30580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84FA48-DA67-8B3B-1706-FA3D19C43D96}"/>
              </a:ext>
            </a:extLst>
          </p:cNvPr>
          <p:cNvSpPr/>
          <p:nvPr/>
        </p:nvSpPr>
        <p:spPr>
          <a:xfrm>
            <a:off x="1163839" y="993064"/>
            <a:ext cx="3354091" cy="19060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835EB3-2957-75C2-9C08-1797121C74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5ADE30-6442-F2C0-D698-3DF62EED6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BCB811-0E27-3679-5A1F-C2D1C513E268}"/>
              </a:ext>
            </a:extLst>
          </p:cNvPr>
          <p:cNvSpPr txBox="1"/>
          <p:nvPr/>
        </p:nvSpPr>
        <p:spPr>
          <a:xfrm>
            <a:off x="3711453" y="31508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Sensor &amp; Microcontroller Selection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93DAAA-DD13-DC86-F770-5683D7F7942E}"/>
              </a:ext>
            </a:extLst>
          </p:cNvPr>
          <p:cNvSpPr txBox="1"/>
          <p:nvPr/>
        </p:nvSpPr>
        <p:spPr>
          <a:xfrm>
            <a:off x="1930986" y="2559301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Ultrasonic Sensor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D0126D-2847-62A9-2998-61CC679F4027}"/>
              </a:ext>
            </a:extLst>
          </p:cNvPr>
          <p:cNvSpPr/>
          <p:nvPr/>
        </p:nvSpPr>
        <p:spPr>
          <a:xfrm>
            <a:off x="140871" y="3568858"/>
            <a:ext cx="2395852" cy="279236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AF0C6-9BD0-E081-3CF9-46658A7EF323}"/>
              </a:ext>
            </a:extLst>
          </p:cNvPr>
          <p:cNvSpPr/>
          <p:nvPr/>
        </p:nvSpPr>
        <p:spPr>
          <a:xfrm>
            <a:off x="2870167" y="3558775"/>
            <a:ext cx="2852207" cy="30976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25CC34-127C-99BD-51D0-F1A0CF314A5F}"/>
              </a:ext>
            </a:extLst>
          </p:cNvPr>
          <p:cNvSpPr txBox="1"/>
          <p:nvPr/>
        </p:nvSpPr>
        <p:spPr>
          <a:xfrm>
            <a:off x="140872" y="3568858"/>
            <a:ext cx="22926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Working Principle: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Measures the distance between the sensor (mounted on the bin lid) and the waste surface to estimate fill level.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48E171-3FC4-5E02-E7ED-7329275A2E18}"/>
              </a:ext>
            </a:extLst>
          </p:cNvPr>
          <p:cNvSpPr txBox="1"/>
          <p:nvPr/>
        </p:nvSpPr>
        <p:spPr>
          <a:xfrm>
            <a:off x="9136474" y="3568858"/>
            <a:ext cx="28522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Why STM32L?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Supports deep sleep modes for battery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Sufficient processing for filtering and threshold logic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Compatible with LoRa communication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58D944C-1B30-8717-520D-B3AC73A3ACA9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 flipH="1">
            <a:off x="1287178" y="2928633"/>
            <a:ext cx="1646647" cy="640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64B9BAF-AFEB-1E5B-3B08-86D006024386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2933825" y="2928633"/>
            <a:ext cx="1225220" cy="640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3DBDA5C-7815-512F-3E3D-0EFDE8254BBB}"/>
              </a:ext>
            </a:extLst>
          </p:cNvPr>
          <p:cNvSpPr/>
          <p:nvPr/>
        </p:nvSpPr>
        <p:spPr>
          <a:xfrm>
            <a:off x="7615073" y="1022561"/>
            <a:ext cx="3354091" cy="19060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B8B9DF3-871B-E5CF-2079-6A8E54753E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7252" y="1132511"/>
            <a:ext cx="1489732" cy="148973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D4325A5-C52F-2C51-0802-46CD1EE378C7}"/>
              </a:ext>
            </a:extLst>
          </p:cNvPr>
          <p:cNvSpPr txBox="1"/>
          <p:nvPr/>
        </p:nvSpPr>
        <p:spPr>
          <a:xfrm>
            <a:off x="8877390" y="2518573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STM32L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0C08F71-E0D2-0068-483E-136A792085E2}"/>
              </a:ext>
            </a:extLst>
          </p:cNvPr>
          <p:cNvCxnSpPr>
            <a:cxnSpLocks/>
          </p:cNvCxnSpPr>
          <p:nvPr/>
        </p:nvCxnSpPr>
        <p:spPr>
          <a:xfrm flipH="1">
            <a:off x="7797412" y="2962230"/>
            <a:ext cx="1553705" cy="640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F99952B-63FD-65C8-6EBF-1C0189AE2B66}"/>
              </a:ext>
            </a:extLst>
          </p:cNvPr>
          <p:cNvCxnSpPr>
            <a:cxnSpLocks/>
          </p:cNvCxnSpPr>
          <p:nvPr/>
        </p:nvCxnSpPr>
        <p:spPr>
          <a:xfrm>
            <a:off x="9351117" y="2962230"/>
            <a:ext cx="1318162" cy="640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424BC686-4E2E-ABFD-8202-F97DAE740339}"/>
              </a:ext>
            </a:extLst>
          </p:cNvPr>
          <p:cNvSpPr/>
          <p:nvPr/>
        </p:nvSpPr>
        <p:spPr>
          <a:xfrm>
            <a:off x="6427630" y="3587238"/>
            <a:ext cx="2395852" cy="279236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3C8B47-848F-BEC4-3CE4-F4AEC37E9FDD}"/>
              </a:ext>
            </a:extLst>
          </p:cNvPr>
          <p:cNvSpPr txBox="1"/>
          <p:nvPr/>
        </p:nvSpPr>
        <p:spPr>
          <a:xfrm>
            <a:off x="6479250" y="3568858"/>
            <a:ext cx="22926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Working Principle: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Low-power microcontroller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Performs local processing (edge computing) at the bin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2949101-65C7-4368-FE97-1068E35A389D}"/>
              </a:ext>
            </a:extLst>
          </p:cNvPr>
          <p:cNvSpPr txBox="1"/>
          <p:nvPr/>
        </p:nvSpPr>
        <p:spPr>
          <a:xfrm>
            <a:off x="2813199" y="3564209"/>
            <a:ext cx="285220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Why Ultrasonic Sensor?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Non-contact and hygienic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Low power consumption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Cost-effective for large-scale deployment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Suitable for irregular waste shapes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43E4CB89-003F-967F-F1A9-FE2A364F97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52" r="47572" b="30152"/>
          <a:stretch>
            <a:fillRect/>
          </a:stretch>
        </p:blipFill>
        <p:spPr>
          <a:xfrm>
            <a:off x="1632030" y="1175605"/>
            <a:ext cx="2304633" cy="138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419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A1D2B-872E-2EEE-F446-006BC2290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458F9FC-57D3-6EAC-6139-E1E74EF63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1" t="11326" r="8852" b="20860"/>
          <a:stretch>
            <a:fillRect/>
          </a:stretch>
        </p:blipFill>
        <p:spPr>
          <a:xfrm>
            <a:off x="7087210" y="988142"/>
            <a:ext cx="4790157" cy="36781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5222268-D938-F671-8296-8CEC68E8C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5F7B2D-774B-8E12-4E21-4E87A2F74F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11864F-21C6-FB00-1A07-742FD15FD4B4}"/>
              </a:ext>
            </a:extLst>
          </p:cNvPr>
          <p:cNvSpPr txBox="1"/>
          <p:nvPr/>
        </p:nvSpPr>
        <p:spPr>
          <a:xfrm>
            <a:off x="3018503" y="315083"/>
            <a:ext cx="73741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Sensor Placement &amp; Fill Detection Method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EB856F-612C-6948-D463-0B29C33BAB7E}"/>
              </a:ext>
            </a:extLst>
          </p:cNvPr>
          <p:cNvSpPr txBox="1"/>
          <p:nvPr/>
        </p:nvSpPr>
        <p:spPr>
          <a:xfrm>
            <a:off x="127819" y="1219200"/>
            <a:ext cx="828859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Sensor Placement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Ultrasonic sensor is mounted centrally on the inner side of the bin lid.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Sensor is oriented vertically downward toward the waste surface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    Why This Placement?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         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Ensures direct vertical distance measurement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       Minimizes side-wall and angular reflections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       Provides consistent and repeatable readings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E79BAF-DE8B-E0F7-30E9-4351DA2F0CE2}"/>
              </a:ext>
            </a:extLst>
          </p:cNvPr>
          <p:cNvSpPr txBox="1"/>
          <p:nvPr/>
        </p:nvSpPr>
        <p:spPr>
          <a:xfrm>
            <a:off x="127819" y="4214885"/>
            <a:ext cx="728887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Fill Detection Method</a:t>
            </a:r>
          </a:p>
          <a:p>
            <a:pPr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When the bin is empty, the measured distance is maximum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As waste accumulates, the measured distance decreases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fill level is estimated based on the change in distance</a:t>
            </a:r>
          </a:p>
          <a:p>
            <a:pPr>
              <a:buNone/>
            </a:pP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156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F8CC64-4574-0CF9-CB9A-CE401A4F5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7645383-C8E9-49CD-1A82-763545961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20" r="9437" b="14093"/>
          <a:stretch>
            <a:fillRect/>
          </a:stretch>
        </p:blipFill>
        <p:spPr>
          <a:xfrm>
            <a:off x="7604568" y="1008242"/>
            <a:ext cx="4452483" cy="489484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D083E4E-C677-1D18-88AD-D67CC896B3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FC88E34-63A6-AA7C-A716-F98CA61AB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C3EC6-2ED4-14B9-C795-CF2E81BFC277}"/>
              </a:ext>
            </a:extLst>
          </p:cNvPr>
          <p:cNvSpPr txBox="1"/>
          <p:nvPr/>
        </p:nvSpPr>
        <p:spPr>
          <a:xfrm>
            <a:off x="3637345" y="435077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Data Communication Method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24DC96-7394-0E4D-02D0-B60275FA689F}"/>
              </a:ext>
            </a:extLst>
          </p:cNvPr>
          <p:cNvSpPr txBox="1"/>
          <p:nvPr/>
        </p:nvSpPr>
        <p:spPr>
          <a:xfrm>
            <a:off x="296994" y="1008242"/>
            <a:ext cx="744252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LoRaWAN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Long-range communication suitable for city-wide deployment.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Ultra-low power consumption, ideal for battery-operated bins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Star topology, simplifying network management.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 SIM or recurring subscription cost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Designed for small, infrequent data packets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C0B477-C958-3E6B-1CD7-E6578731771D}"/>
              </a:ext>
            </a:extLst>
          </p:cNvPr>
          <p:cNvSpPr txBox="1"/>
          <p:nvPr/>
        </p:nvSpPr>
        <p:spPr>
          <a:xfrm>
            <a:off x="393538" y="3047196"/>
            <a:ext cx="609407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Why Not Wi-Fi or Cellular?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Wi-Fi: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High power consumption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Limited outdoor coverage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Cellular (NB-IoT):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Requires SIM and recurring cost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Higher operational expense at scale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6FEA9B-208B-9EB4-BA1A-6DB797A5483C}"/>
              </a:ext>
            </a:extLst>
          </p:cNvPr>
          <p:cNvSpPr txBox="1"/>
          <p:nvPr/>
        </p:nvSpPr>
        <p:spPr>
          <a:xfrm>
            <a:off x="393538" y="5078521"/>
            <a:ext cx="60940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Network Topology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Star topology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Bin nodes communicate directly with the gateway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Improves reliability and scalability</a:t>
            </a:r>
          </a:p>
        </p:txBody>
      </p:sp>
    </p:spTree>
    <p:extLst>
      <p:ext uri="{BB962C8B-B14F-4D97-AF65-F5344CB8AC3E}">
        <p14:creationId xmlns:p14="http://schemas.microsoft.com/office/powerpoint/2010/main" val="2976760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71328B-6ACE-232D-64E5-662AE2EBD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571733-6E7B-B65C-5A42-00975A6EDE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1" t="4545" r="23109" b="4147"/>
          <a:stretch>
            <a:fillRect/>
          </a:stretch>
        </p:blipFill>
        <p:spPr>
          <a:xfrm>
            <a:off x="8310623" y="388374"/>
            <a:ext cx="3680749" cy="626190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1B3A3E1-2FF8-75CE-909F-77B17C155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D8387A-E48C-7019-03AB-834911532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2A12F0-7328-8034-F8AF-D19B9E639AE9}"/>
              </a:ext>
            </a:extLst>
          </p:cNvPr>
          <p:cNvSpPr txBox="1"/>
          <p:nvPr/>
        </p:nvSpPr>
        <p:spPr>
          <a:xfrm>
            <a:off x="3048965" y="315083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Edge vs Cloud Computing Strategy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62D1EF-FBFF-726C-74DD-C7A48611E9DA}"/>
              </a:ext>
            </a:extLst>
          </p:cNvPr>
          <p:cNvSpPr txBox="1"/>
          <p:nvPr/>
        </p:nvSpPr>
        <p:spPr>
          <a:xfrm>
            <a:off x="477856" y="776748"/>
            <a:ext cx="6094070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Edge Computing (At the Bin Node)</a:t>
            </a:r>
          </a:p>
          <a:p>
            <a:pPr>
              <a:buNone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Ultrasonic sensor data acquisition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Noise filtering and 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Fill percentage calculation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Threshold evaluation (Green / Yellow / Red)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Transmission of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only relevant data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       Why Edge Computing?</a:t>
            </a:r>
          </a:p>
          <a:p>
            <a:pPr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        Reduces data transmission frequency</a:t>
            </a:r>
          </a:p>
          <a:p>
            <a:pPr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        Lowers power consumption</a:t>
            </a:r>
          </a:p>
          <a:p>
            <a:pPr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        Improves system responsiveness</a:t>
            </a:r>
          </a:p>
          <a:p>
            <a:pPr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Cloud Computing (Central Platform)</a:t>
            </a:r>
          </a:p>
          <a:p>
            <a:pPr>
              <a:buNone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Long-term data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Dashboard visualization for authorities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Alert generation and reporting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Route optimization and analytics</a:t>
            </a:r>
          </a:p>
        </p:txBody>
      </p:sp>
    </p:spTree>
    <p:extLst>
      <p:ext uri="{BB962C8B-B14F-4D97-AF65-F5344CB8AC3E}">
        <p14:creationId xmlns:p14="http://schemas.microsoft.com/office/powerpoint/2010/main" val="1936375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15CF4D-5898-69C5-F489-30C0063DA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4771D34-D858-7B3C-901E-1CB44F879A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0" r="12139" b="7848"/>
          <a:stretch>
            <a:fillRect/>
          </a:stretch>
        </p:blipFill>
        <p:spPr>
          <a:xfrm>
            <a:off x="7204275" y="435077"/>
            <a:ext cx="5261659" cy="631977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F44B1F8-CA84-DD74-01BB-BC984C4239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A1627AE-DBFE-6792-0F1E-FEEBFAD4EE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FAE855-9CAE-2856-DC93-F45585E09592}"/>
              </a:ext>
            </a:extLst>
          </p:cNvPr>
          <p:cNvSpPr txBox="1"/>
          <p:nvPr/>
        </p:nvSpPr>
        <p:spPr>
          <a:xfrm>
            <a:off x="4794813" y="315083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Data Flow Design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6D1061B-8AF6-6C41-D950-F1B20EC99F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046" y="1085345"/>
            <a:ext cx="7763664" cy="2343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Ultrasonic sensor measures the distance to the waste surface.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Microcontroller filters readings and computes fill percentage.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Processed data is transmitted periodically via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LoRaWAN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Gateway forwards data to the cloud using the internet backhaul.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Cloud stores data and updates the dashboard in real time.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29B624-BFDD-045E-7AC9-B281938C0E64}"/>
              </a:ext>
            </a:extLst>
          </p:cNvPr>
          <p:cNvSpPr txBox="1"/>
          <p:nvPr/>
        </p:nvSpPr>
        <p:spPr>
          <a:xfrm>
            <a:off x="254162" y="3768487"/>
            <a:ext cx="623296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Data Characteristics</a:t>
            </a:r>
          </a:p>
          <a:p>
            <a:pPr>
              <a:buNone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Small payload size (few bytes)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Low transmission frequency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Event-based alerts for critical fill levels</a:t>
            </a:r>
          </a:p>
        </p:txBody>
      </p:sp>
    </p:spTree>
    <p:extLst>
      <p:ext uri="{BB962C8B-B14F-4D97-AF65-F5344CB8AC3E}">
        <p14:creationId xmlns:p14="http://schemas.microsoft.com/office/powerpoint/2010/main" val="668167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E477A-0995-6EBD-46C4-59818275D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B2D25C9-9422-E398-ECE4-3B4FAEA25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95" r="11140" b="5664"/>
          <a:stretch>
            <a:fillRect/>
          </a:stretch>
        </p:blipFill>
        <p:spPr>
          <a:xfrm>
            <a:off x="7753041" y="850039"/>
            <a:ext cx="4438959" cy="552695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0549673-2111-7F57-0ED2-E044A2042E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AF07EE-F66D-DCFC-95CA-243A27550A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04F7C8-79D7-35F7-B284-A1098CA29B2B}"/>
              </a:ext>
            </a:extLst>
          </p:cNvPr>
          <p:cNvSpPr txBox="1"/>
          <p:nvPr/>
        </p:nvSpPr>
        <p:spPr>
          <a:xfrm>
            <a:off x="4077183" y="388374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Communication Protocols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A32A0A-BDB5-495E-9A02-813E4F9373E3}"/>
              </a:ext>
            </a:extLst>
          </p:cNvPr>
          <p:cNvSpPr txBox="1"/>
          <p:nvPr/>
        </p:nvSpPr>
        <p:spPr>
          <a:xfrm>
            <a:off x="361709" y="1036463"/>
            <a:ext cx="60940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MQTT (Message Queuing Telemetry Transport)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4D30046C-7F32-B197-2047-5BEF8917CB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709" y="1583404"/>
            <a:ext cx="7770076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Lightweight and low-power → ideal for IoT nodes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Publish–Subscribe model → decouples sensors from dashboard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405BF8-DD86-EE76-E65B-DAF10C83D380}"/>
              </a:ext>
            </a:extLst>
          </p:cNvPr>
          <p:cNvSpPr txBox="1"/>
          <p:nvPr/>
        </p:nvSpPr>
        <p:spPr>
          <a:xfrm>
            <a:off x="384563" y="2299301"/>
            <a:ext cx="60940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Topic structure example: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A8A596-0B57-5B06-8B7D-3EBDA16753F6}"/>
              </a:ext>
            </a:extLst>
          </p:cNvPr>
          <p:cNvSpPr txBox="1"/>
          <p:nvPr/>
        </p:nvSpPr>
        <p:spPr>
          <a:xfrm>
            <a:off x="604882" y="2732941"/>
            <a:ext cx="60940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city/zone/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binID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/status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7CB7FC-8AC4-CA2C-CA5C-01EA9DDD34B0}"/>
              </a:ext>
            </a:extLst>
          </p:cNvPr>
          <p:cNvSpPr txBox="1"/>
          <p:nvPr/>
        </p:nvSpPr>
        <p:spPr>
          <a:xfrm>
            <a:off x="593602" y="3348560"/>
            <a:ext cx="609407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Ex: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bangalore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/zone3/bin045/status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5CF5B4-11F7-1950-B25A-C92AEADBD821}"/>
              </a:ext>
            </a:extLst>
          </p:cNvPr>
          <p:cNvSpPr txBox="1"/>
          <p:nvPr/>
        </p:nvSpPr>
        <p:spPr>
          <a:xfrm>
            <a:off x="384563" y="4190321"/>
            <a:ext cx="609407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Why not HTTP:</a:t>
            </a:r>
          </a:p>
          <a:p>
            <a:pPr>
              <a:buNone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 → heavier, request-response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Higher energy consumption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Less efficient for frequent small messages</a:t>
            </a:r>
          </a:p>
        </p:txBody>
      </p:sp>
    </p:spTree>
    <p:extLst>
      <p:ext uri="{BB962C8B-B14F-4D97-AF65-F5344CB8AC3E}">
        <p14:creationId xmlns:p14="http://schemas.microsoft.com/office/powerpoint/2010/main" val="3478748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DBEF5F-9179-B3DB-4A6E-150647061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9207C58-7830-BC44-6B2C-5DDF8D05E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84" b="22557"/>
          <a:stretch>
            <a:fillRect/>
          </a:stretch>
        </p:blipFill>
        <p:spPr>
          <a:xfrm>
            <a:off x="5334000" y="1588968"/>
            <a:ext cx="6858000" cy="41187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E45EF8D-8316-DC11-C5C1-50E9EBA0DC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8" t="19212" r="60887" b="72186"/>
          <a:stretch>
            <a:fillRect/>
          </a:stretch>
        </p:blipFill>
        <p:spPr>
          <a:xfrm>
            <a:off x="18457" y="93406"/>
            <a:ext cx="1150291" cy="683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4ECBB71-CD92-2FEF-ED1C-D98A9BC88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90" t="18495" r="52984" b="71469"/>
          <a:stretch>
            <a:fillRect/>
          </a:stretch>
        </p:blipFill>
        <p:spPr>
          <a:xfrm>
            <a:off x="11060167" y="0"/>
            <a:ext cx="1131833" cy="776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CC9DCB-DA28-3216-9981-F61CB3B73996}"/>
              </a:ext>
            </a:extLst>
          </p:cNvPr>
          <p:cNvSpPr txBox="1"/>
          <p:nvPr/>
        </p:nvSpPr>
        <p:spPr>
          <a:xfrm>
            <a:off x="3787816" y="388374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Fill Level Threshold Strategy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C607FB5-D4EB-ADE5-0FB3-E02AA46CB9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218" y="1327644"/>
            <a:ext cx="6814686" cy="1881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Green (&lt;60%) →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 action needed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Yellow (60–80%) →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Plan collection soon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 (&gt;80%) →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Immediate collection required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Prevent overflow and optimize collection routes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4081F6-5617-0E15-0536-AB975EC74D1C}"/>
              </a:ext>
            </a:extLst>
          </p:cNvPr>
          <p:cNvSpPr txBox="1"/>
          <p:nvPr/>
        </p:nvSpPr>
        <p:spPr>
          <a:xfrm>
            <a:off x="266218" y="3429000"/>
            <a:ext cx="5197034" cy="3266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Calibration Strategy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Each bin is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calibrated once when empty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empty-bin distance is stored as a reference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compensates for different bin sizes and shapes</a:t>
            </a:r>
          </a:p>
        </p:txBody>
      </p:sp>
    </p:spTree>
    <p:extLst>
      <p:ext uri="{BB962C8B-B14F-4D97-AF65-F5344CB8AC3E}">
        <p14:creationId xmlns:p14="http://schemas.microsoft.com/office/powerpoint/2010/main" val="1104490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1179</Words>
  <Application>Microsoft Office PowerPoint</Application>
  <PresentationFormat>Widescreen</PresentationFormat>
  <Paragraphs>232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 Dileep</dc:creator>
  <cp:lastModifiedBy>Sai Dileep</cp:lastModifiedBy>
  <cp:revision>1</cp:revision>
  <dcterms:created xsi:type="dcterms:W3CDTF">2025-12-26T00:30:53Z</dcterms:created>
  <dcterms:modified xsi:type="dcterms:W3CDTF">2025-12-26T03:22:37Z</dcterms:modified>
</cp:coreProperties>
</file>

<file path=docProps/thumbnail.jpeg>
</file>